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7" r:id="rId2"/>
    <p:sldMasterId id="2147483659" r:id="rId3"/>
  </p:sldMasterIdLst>
  <p:notesMasterIdLst>
    <p:notesMasterId r:id="rId16"/>
  </p:notesMasterIdLst>
  <p:sldIdLst>
    <p:sldId id="256" r:id="rId4"/>
    <p:sldId id="349" r:id="rId5"/>
    <p:sldId id="358" r:id="rId6"/>
    <p:sldId id="359" r:id="rId7"/>
    <p:sldId id="370" r:id="rId8"/>
    <p:sldId id="350" r:id="rId9"/>
    <p:sldId id="369" r:id="rId10"/>
    <p:sldId id="360" r:id="rId11"/>
    <p:sldId id="351" r:id="rId12"/>
    <p:sldId id="361" r:id="rId13"/>
    <p:sldId id="362" r:id="rId14"/>
    <p:sldId id="352" r:id="rId15"/>
  </p:sldIdLst>
  <p:sldSz cx="9144000" cy="6858000" type="screen4x3"/>
  <p:notesSz cx="6797675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FF3300"/>
    <a:srgbClr val="66CCFF"/>
    <a:srgbClr val="EFFF9C"/>
    <a:srgbClr val="A33F1F"/>
    <a:srgbClr val="4D4D4D"/>
    <a:srgbClr val="006983"/>
    <a:srgbClr val="267485"/>
    <a:srgbClr val="4D4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3" autoAdjust="0"/>
    <p:restoredTop sz="91545" autoAdjust="0"/>
  </p:normalViewPr>
  <p:slideViewPr>
    <p:cSldViewPr>
      <p:cViewPr varScale="1">
        <p:scale>
          <a:sx n="123" d="100"/>
          <a:sy n="123" d="100"/>
        </p:scale>
        <p:origin x="-12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043420937496724E-2"/>
          <c:y val="6.6357941222905073E-2"/>
          <c:w val="0.88300968034033578"/>
          <c:h val="0.8421083695378877"/>
        </c:manualLayout>
      </c:layout>
      <c:scatterChart>
        <c:scatterStyle val="lineMarker"/>
        <c:varyColors val="0"/>
        <c:ser>
          <c:idx val="0"/>
          <c:order val="0"/>
          <c:tx>
            <c:strRef>
              <c:f>[2]Sheet1!$E$4</c:f>
              <c:strCache>
                <c:ptCount val="1"/>
                <c:pt idx="0">
                  <c:v>Percentage</c:v>
                </c:pt>
              </c:strCache>
            </c:strRef>
          </c:tx>
          <c:spPr>
            <a:ln w="25400">
              <a:noFill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AU" sz="800"/>
                      <a:t>M</a:t>
                    </a:r>
                    <a:r>
                      <a:rPr lang="en-AU"/>
                      <a:t>aritime Standards, AMSA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AU" sz="800"/>
                      <a:t>W</a:t>
                    </a:r>
                    <a:r>
                      <a:rPr lang="en-AU"/>
                      <a:t>ealth From Oceans Research Flagship, CSIRO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AU" sz="800"/>
                      <a:t>H</a:t>
                    </a:r>
                    <a:r>
                      <a:rPr lang="en-AU"/>
                      <a:t>ydrographic Services, MSQ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4.9199205452201834E-2"/>
                  <c:y val="-2.0470758951373416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B</a:t>
                    </a:r>
                    <a:r>
                      <a:rPr lang="en-AU"/>
                      <a:t>lue Wren, Uni Tas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6.647462884998892E-2"/>
                  <c:y val="-2.9043220275674457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P</a:t>
                    </a:r>
                    <a:r>
                      <a:rPr lang="en-AU"/>
                      <a:t>ort of Melbourne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AU" sz="800"/>
                      <a:t>U</a:t>
                    </a:r>
                    <a:r>
                      <a:rPr lang="en-AU"/>
                      <a:t>ndisclosed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AU" sz="800"/>
                      <a:t>R</a:t>
                    </a:r>
                    <a:r>
                      <a:rPr lang="en-AU"/>
                      <a:t>PS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en-AU" sz="800"/>
                      <a:t>C</a:t>
                    </a:r>
                    <a:r>
                      <a:rPr lang="en-AU"/>
                      <a:t>oastal Mgmt, DERN SA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>
                <c:manualLayout>
                  <c:x val="-3.4945969621861153E-2"/>
                  <c:y val="-1.7197285096977533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G</a:t>
                    </a:r>
                    <a:r>
                      <a:rPr lang="en-AU"/>
                      <a:t>ardline Marine Sciences Pty Ltd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layout>
                <c:manualLayout>
                  <c:x val="1.364392639542184E-3"/>
                  <c:y val="2.9248245136547151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SLR and Coasts, CAWCR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tx>
                <c:rich>
                  <a:bodyPr/>
                  <a:lstStyle/>
                  <a:p>
                    <a:r>
                      <a:rPr lang="en-AU" sz="800"/>
                      <a:t>S</a:t>
                    </a:r>
                    <a:r>
                      <a:rPr lang="en-AU"/>
                      <a:t>wathe Services Australia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>
                <c:manualLayout>
                  <c:x val="-7.3179390735081229E-2"/>
                  <c:y val="2.5637207780420036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C</a:t>
                    </a:r>
                    <a:r>
                      <a:rPr lang="en-AU"/>
                      <a:t>oastal Infras., DoT WA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>
                <c:manualLayout>
                  <c:x val="0"/>
                  <c:y val="-2.715923752126843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GIS, Deakin Uni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8"/>
              <c:layout>
                <c:manualLayout>
                  <c:x val="0"/>
                  <c:y val="-2.0891721170206191E-3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A</a:t>
                    </a:r>
                    <a:r>
                      <a:rPr lang="en-AU"/>
                      <a:t>AM Pty Ltd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1"/>
              <c:layout>
                <c:manualLayout>
                  <c:x val="5.0027152198617001E-17"/>
                  <c:y val="2.5070065404247412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C</a:t>
                    </a:r>
                    <a:r>
                      <a:rPr lang="en-AU"/>
                      <a:t>RCSI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8"/>
              <c:layout/>
              <c:tx>
                <c:rich>
                  <a:bodyPr/>
                  <a:lstStyle/>
                  <a:p>
                    <a:r>
                      <a:rPr lang="en-AU" sz="800"/>
                      <a:t>C</a:t>
                    </a:r>
                    <a:r>
                      <a:rPr lang="en-AU"/>
                      <a:t>oastal and Marine Unit, OEH NSW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3"/>
              <c:layout/>
              <c:tx>
                <c:rich>
                  <a:bodyPr/>
                  <a:lstStyle/>
                  <a:p>
                    <a:r>
                      <a:rPr lang="en-AU" sz="800"/>
                      <a:t>M</a:t>
                    </a:r>
                    <a:r>
                      <a:rPr lang="en-AU"/>
                      <a:t>aritime Services, Roads &amp; Maritime Services NSW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8"/>
              <c:layout>
                <c:manualLayout>
                  <c:x val="-3.514228960871555E-2"/>
                  <c:y val="-2.3029603820294946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G</a:t>
                    </a:r>
                    <a:r>
                      <a:rPr lang="en-AU"/>
                      <a:t>eospatial, Deakin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2"/>
              <c:layout/>
              <c:tx>
                <c:rich>
                  <a:bodyPr/>
                  <a:lstStyle/>
                  <a:p>
                    <a:r>
                      <a:rPr lang="en-AU" sz="800"/>
                      <a:t>M</a:t>
                    </a:r>
                    <a:r>
                      <a:rPr lang="en-AU"/>
                      <a:t>arine Coastal and Climate Change Group, GA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6"/>
              <c:layout>
                <c:manualLayout>
                  <c:x val="1.3643926395422461E-3"/>
                  <c:y val="-2.7159237521268309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A</a:t>
                    </a:r>
                    <a:r>
                      <a:rPr lang="en-AU"/>
                      <a:t>coustic Imaging Pty Ltd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9"/>
              <c:layout/>
              <c:tx>
                <c:rich>
                  <a:bodyPr/>
                  <a:lstStyle/>
                  <a:p>
                    <a:r>
                      <a:rPr lang="en-AU" sz="800"/>
                      <a:t>F</a:t>
                    </a:r>
                    <a:r>
                      <a:rPr lang="en-AU"/>
                      <a:t>ugro LADS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1"/>
              <c:layout>
                <c:manualLayout>
                  <c:x val="-4.2170747530458609E-2"/>
                  <c:y val="-4.6059207640589885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H</a:t>
                    </a:r>
                    <a:r>
                      <a:rPr lang="en-AU"/>
                      <a:t>ydrographic Branch, Royal New Zealand Navy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2"/>
              <c:layout/>
              <c:tx>
                <c:rich>
                  <a:bodyPr/>
                  <a:lstStyle/>
                  <a:p>
                    <a:r>
                      <a:rPr lang="en-AU" sz="800"/>
                      <a:t>G</a:t>
                    </a:r>
                    <a:r>
                      <a:rPr lang="en-AU"/>
                      <a:t>ippsland Ports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5"/>
              <c:layout>
                <c:manualLayout>
                  <c:x val="-1.364392639542184E-3"/>
                  <c:y val="2.0891721170206191E-3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W</a:t>
                    </a:r>
                    <a:r>
                      <a:rPr lang="en-AU"/>
                      <a:t>ater Research Centre, Uni NSW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8"/>
              <c:layout>
                <c:manualLayout>
                  <c:x val="5.0027152198617001E-17"/>
                  <c:y val="-2.9248409638288567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A</a:t>
                    </a:r>
                    <a:r>
                      <a:rPr lang="en-AU"/>
                      <a:t>EB, DSTO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0"/>
              <c:layout>
                <c:manualLayout>
                  <c:x val="-3.162806064784409E-2"/>
                  <c:y val="-2.3029603820294946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G</a:t>
                    </a:r>
                    <a:r>
                      <a:rPr lang="en-AU"/>
                      <a:t>IO,  NZDF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1"/>
              <c:layout/>
              <c:tx>
                <c:rich>
                  <a:bodyPr/>
                  <a:lstStyle/>
                  <a:p>
                    <a:r>
                      <a:rPr lang="en-AU" sz="800"/>
                      <a:t>W</a:t>
                    </a:r>
                    <a:r>
                      <a:rPr lang="en-AU"/>
                      <a:t>ater Technology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7"/>
              <c:layout>
                <c:manualLayout>
                  <c:x val="-1.2289686581882723E-7"/>
                  <c:y val="-3.1378640677351646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H</a:t>
                    </a:r>
                    <a:r>
                      <a:rPr lang="en-AU"/>
                      <a:t>ydrography and METOC, AHS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3"/>
              <c:layout>
                <c:manualLayout>
                  <c:x val="-6.677035025655946E-2"/>
                  <c:y val="-2.3029603820294946E-2"/>
                </c:manualLayout>
              </c:layout>
              <c:tx>
                <c:rich>
                  <a:bodyPr/>
                  <a:lstStyle/>
                  <a:p>
                    <a:r>
                      <a:rPr lang="en-AU" sz="800"/>
                      <a:t>E</a:t>
                    </a:r>
                    <a:r>
                      <a:rPr lang="en-AU"/>
                      <a:t>nergy Division, GA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[2]Sheet1!$D$5:$D$89</c:f>
              <c:numCache>
                <c:formatCode>General</c:formatCode>
                <c:ptCount val="85"/>
                <c:pt idx="0">
                  <c:v>4.5</c:v>
                </c:pt>
                <c:pt idx="1">
                  <c:v>5.5</c:v>
                </c:pt>
                <c:pt idx="2">
                  <c:v>1.5</c:v>
                </c:pt>
                <c:pt idx="3">
                  <c:v>2.5</c:v>
                </c:pt>
                <c:pt idx="4">
                  <c:v>2.5</c:v>
                </c:pt>
                <c:pt idx="5">
                  <c:v>0.5</c:v>
                </c:pt>
                <c:pt idx="6">
                  <c:v>0</c:v>
                </c:pt>
                <c:pt idx="7">
                  <c:v>2.5</c:v>
                </c:pt>
                <c:pt idx="8">
                  <c:v>0.5</c:v>
                </c:pt>
                <c:pt idx="9">
                  <c:v>2.5</c:v>
                </c:pt>
                <c:pt idx="10">
                  <c:v>2.5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</c:v>
                </c:pt>
                <c:pt idx="15">
                  <c:v>2.5</c:v>
                </c:pt>
                <c:pt idx="16">
                  <c:v>2.5</c:v>
                </c:pt>
                <c:pt idx="17">
                  <c:v>1.5</c:v>
                </c:pt>
                <c:pt idx="18">
                  <c:v>2.5</c:v>
                </c:pt>
                <c:pt idx="19">
                  <c:v>1.5</c:v>
                </c:pt>
                <c:pt idx="20">
                  <c:v>0.5</c:v>
                </c:pt>
                <c:pt idx="21">
                  <c:v>4.5</c:v>
                </c:pt>
                <c:pt idx="22">
                  <c:v>1.5</c:v>
                </c:pt>
                <c:pt idx="23">
                  <c:v>0</c:v>
                </c:pt>
                <c:pt idx="24">
                  <c:v>0.5</c:v>
                </c:pt>
                <c:pt idx="25">
                  <c:v>3.5</c:v>
                </c:pt>
                <c:pt idx="26">
                  <c:v>0.5</c:v>
                </c:pt>
                <c:pt idx="27">
                  <c:v>1.5</c:v>
                </c:pt>
                <c:pt idx="28">
                  <c:v>4.5</c:v>
                </c:pt>
                <c:pt idx="29">
                  <c:v>0</c:v>
                </c:pt>
                <c:pt idx="30">
                  <c:v>0.5</c:v>
                </c:pt>
                <c:pt idx="31">
                  <c:v>2.5</c:v>
                </c:pt>
                <c:pt idx="32">
                  <c:v>2.5</c:v>
                </c:pt>
                <c:pt idx="33">
                  <c:v>0.5</c:v>
                </c:pt>
                <c:pt idx="34">
                  <c:v>1.5</c:v>
                </c:pt>
                <c:pt idx="35">
                  <c:v>0.5</c:v>
                </c:pt>
                <c:pt idx="36">
                  <c:v>0.5</c:v>
                </c:pt>
                <c:pt idx="37">
                  <c:v>0.5</c:v>
                </c:pt>
                <c:pt idx="38">
                  <c:v>1.5</c:v>
                </c:pt>
                <c:pt idx="39">
                  <c:v>0.5</c:v>
                </c:pt>
                <c:pt idx="40">
                  <c:v>2.5</c:v>
                </c:pt>
                <c:pt idx="41">
                  <c:v>1.5</c:v>
                </c:pt>
                <c:pt idx="42">
                  <c:v>0.5</c:v>
                </c:pt>
                <c:pt idx="43">
                  <c:v>3.5</c:v>
                </c:pt>
                <c:pt idx="44">
                  <c:v>0.5</c:v>
                </c:pt>
                <c:pt idx="45">
                  <c:v>1.5</c:v>
                </c:pt>
                <c:pt idx="46">
                  <c:v>0.5</c:v>
                </c:pt>
                <c:pt idx="47">
                  <c:v>0.5</c:v>
                </c:pt>
                <c:pt idx="48">
                  <c:v>1.5</c:v>
                </c:pt>
                <c:pt idx="49">
                  <c:v>0</c:v>
                </c:pt>
                <c:pt idx="50">
                  <c:v>0</c:v>
                </c:pt>
                <c:pt idx="51">
                  <c:v>1.5</c:v>
                </c:pt>
                <c:pt idx="52">
                  <c:v>3.5</c:v>
                </c:pt>
                <c:pt idx="53">
                  <c:v>3.5</c:v>
                </c:pt>
                <c:pt idx="54">
                  <c:v>2.5</c:v>
                </c:pt>
                <c:pt idx="55">
                  <c:v>2.5</c:v>
                </c:pt>
                <c:pt idx="56">
                  <c:v>2.5</c:v>
                </c:pt>
                <c:pt idx="57">
                  <c:v>2.5</c:v>
                </c:pt>
                <c:pt idx="58">
                  <c:v>2.5</c:v>
                </c:pt>
                <c:pt idx="59">
                  <c:v>3.5</c:v>
                </c:pt>
                <c:pt idx="60">
                  <c:v>0.5</c:v>
                </c:pt>
                <c:pt idx="61">
                  <c:v>4.5</c:v>
                </c:pt>
                <c:pt idx="62">
                  <c:v>2.5</c:v>
                </c:pt>
                <c:pt idx="63">
                  <c:v>0.5</c:v>
                </c:pt>
                <c:pt idx="64">
                  <c:v>0</c:v>
                </c:pt>
                <c:pt idx="65">
                  <c:v>4.5</c:v>
                </c:pt>
                <c:pt idx="66">
                  <c:v>2.5</c:v>
                </c:pt>
                <c:pt idx="67">
                  <c:v>0.5</c:v>
                </c:pt>
                <c:pt idx="68">
                  <c:v>2.5</c:v>
                </c:pt>
                <c:pt idx="69">
                  <c:v>0.5</c:v>
                </c:pt>
                <c:pt idx="70">
                  <c:v>6.5</c:v>
                </c:pt>
                <c:pt idx="71">
                  <c:v>0.5</c:v>
                </c:pt>
                <c:pt idx="72">
                  <c:v>0.5</c:v>
                </c:pt>
                <c:pt idx="73">
                  <c:v>1.5</c:v>
                </c:pt>
                <c:pt idx="74">
                  <c:v>3.5</c:v>
                </c:pt>
                <c:pt idx="75">
                  <c:v>0.5</c:v>
                </c:pt>
                <c:pt idx="76">
                  <c:v>1.5</c:v>
                </c:pt>
                <c:pt idx="77">
                  <c:v>6.5</c:v>
                </c:pt>
                <c:pt idx="78">
                  <c:v>3.5</c:v>
                </c:pt>
                <c:pt idx="79">
                  <c:v>2.5</c:v>
                </c:pt>
                <c:pt idx="80">
                  <c:v>2.5</c:v>
                </c:pt>
                <c:pt idx="81">
                  <c:v>0.5</c:v>
                </c:pt>
                <c:pt idx="82">
                  <c:v>0.5</c:v>
                </c:pt>
                <c:pt idx="83">
                  <c:v>0.5</c:v>
                </c:pt>
                <c:pt idx="84">
                  <c:v>2.5</c:v>
                </c:pt>
              </c:numCache>
            </c:numRef>
          </c:xVal>
          <c:yVal>
            <c:numRef>
              <c:f>[2]Sheet1!$E$5:$E$89</c:f>
              <c:numCache>
                <c:formatCode>General</c:formatCode>
                <c:ptCount val="85"/>
                <c:pt idx="0">
                  <c:v>0.45</c:v>
                </c:pt>
                <c:pt idx="1">
                  <c:v>0.05</c:v>
                </c:pt>
                <c:pt idx="2">
                  <c:v>0.95000000000000062</c:v>
                </c:pt>
                <c:pt idx="3">
                  <c:v>0.05</c:v>
                </c:pt>
                <c:pt idx="4">
                  <c:v>0.05</c:v>
                </c:pt>
                <c:pt idx="5">
                  <c:v>0.65000000000000124</c:v>
                </c:pt>
                <c:pt idx="6">
                  <c:v>0</c:v>
                </c:pt>
                <c:pt idx="7">
                  <c:v>0.05</c:v>
                </c:pt>
                <c:pt idx="8">
                  <c:v>0.15000000000000024</c:v>
                </c:pt>
                <c:pt idx="9">
                  <c:v>0.05</c:v>
                </c:pt>
                <c:pt idx="10">
                  <c:v>0.15000000000000024</c:v>
                </c:pt>
                <c:pt idx="11">
                  <c:v>0.55000000000000004</c:v>
                </c:pt>
                <c:pt idx="12">
                  <c:v>0.15000000000000024</c:v>
                </c:pt>
                <c:pt idx="13">
                  <c:v>0.05</c:v>
                </c:pt>
                <c:pt idx="14">
                  <c:v>0</c:v>
                </c:pt>
                <c:pt idx="15">
                  <c:v>0.45</c:v>
                </c:pt>
                <c:pt idx="16">
                  <c:v>0.05</c:v>
                </c:pt>
                <c:pt idx="17">
                  <c:v>0.35000000000000031</c:v>
                </c:pt>
                <c:pt idx="18">
                  <c:v>0.65000000000000124</c:v>
                </c:pt>
                <c:pt idx="19">
                  <c:v>0.05</c:v>
                </c:pt>
                <c:pt idx="20">
                  <c:v>0.05</c:v>
                </c:pt>
                <c:pt idx="21">
                  <c:v>0.65000000000000124</c:v>
                </c:pt>
                <c:pt idx="22">
                  <c:v>0.35000000000000031</c:v>
                </c:pt>
                <c:pt idx="23">
                  <c:v>0</c:v>
                </c:pt>
                <c:pt idx="24">
                  <c:v>0.85000000000000064</c:v>
                </c:pt>
                <c:pt idx="25">
                  <c:v>0.15000000000000024</c:v>
                </c:pt>
                <c:pt idx="26">
                  <c:v>0.05</c:v>
                </c:pt>
                <c:pt idx="27">
                  <c:v>0.35000000000000031</c:v>
                </c:pt>
                <c:pt idx="28">
                  <c:v>0.05</c:v>
                </c:pt>
                <c:pt idx="29">
                  <c:v>0</c:v>
                </c:pt>
                <c:pt idx="30">
                  <c:v>0.05</c:v>
                </c:pt>
                <c:pt idx="31">
                  <c:v>0.65000000000000124</c:v>
                </c:pt>
                <c:pt idx="32">
                  <c:v>0.05</c:v>
                </c:pt>
                <c:pt idx="33">
                  <c:v>0.05</c:v>
                </c:pt>
                <c:pt idx="34">
                  <c:v>0.05</c:v>
                </c:pt>
                <c:pt idx="35">
                  <c:v>0.05</c:v>
                </c:pt>
                <c:pt idx="36">
                  <c:v>0.05</c:v>
                </c:pt>
                <c:pt idx="37">
                  <c:v>0.05</c:v>
                </c:pt>
                <c:pt idx="38">
                  <c:v>0.55000000000000004</c:v>
                </c:pt>
                <c:pt idx="39">
                  <c:v>0.05</c:v>
                </c:pt>
                <c:pt idx="40">
                  <c:v>0.05</c:v>
                </c:pt>
                <c:pt idx="41">
                  <c:v>0.15000000000000024</c:v>
                </c:pt>
                <c:pt idx="42">
                  <c:v>0.05</c:v>
                </c:pt>
                <c:pt idx="43">
                  <c:v>0.25</c:v>
                </c:pt>
                <c:pt idx="44">
                  <c:v>0.05</c:v>
                </c:pt>
                <c:pt idx="45">
                  <c:v>0.15000000000000024</c:v>
                </c:pt>
                <c:pt idx="46">
                  <c:v>0.15000000000000024</c:v>
                </c:pt>
                <c:pt idx="47">
                  <c:v>0.15000000000000024</c:v>
                </c:pt>
                <c:pt idx="48">
                  <c:v>0.65000000000000124</c:v>
                </c:pt>
                <c:pt idx="49">
                  <c:v>0</c:v>
                </c:pt>
                <c:pt idx="50">
                  <c:v>0.05</c:v>
                </c:pt>
                <c:pt idx="51">
                  <c:v>0.05</c:v>
                </c:pt>
                <c:pt idx="52">
                  <c:v>0.55000000000000004</c:v>
                </c:pt>
                <c:pt idx="53">
                  <c:v>0.05</c:v>
                </c:pt>
                <c:pt idx="54">
                  <c:v>0</c:v>
                </c:pt>
                <c:pt idx="55">
                  <c:v>0.05</c:v>
                </c:pt>
                <c:pt idx="56">
                  <c:v>0.65000000000000124</c:v>
                </c:pt>
                <c:pt idx="57">
                  <c:v>0.05</c:v>
                </c:pt>
                <c:pt idx="58">
                  <c:v>0.05</c:v>
                </c:pt>
                <c:pt idx="59">
                  <c:v>0.75000000000000111</c:v>
                </c:pt>
                <c:pt idx="60">
                  <c:v>0.15000000000000024</c:v>
                </c:pt>
                <c:pt idx="61">
                  <c:v>0.75000000000000111</c:v>
                </c:pt>
                <c:pt idx="62">
                  <c:v>0.85000000000000064</c:v>
                </c:pt>
                <c:pt idx="63">
                  <c:v>0.05</c:v>
                </c:pt>
                <c:pt idx="64">
                  <c:v>0</c:v>
                </c:pt>
                <c:pt idx="65">
                  <c:v>0.15000000000000024</c:v>
                </c:pt>
                <c:pt idx="66">
                  <c:v>0.05</c:v>
                </c:pt>
                <c:pt idx="67">
                  <c:v>0.05</c:v>
                </c:pt>
                <c:pt idx="68">
                  <c:v>0.85000000000000064</c:v>
                </c:pt>
                <c:pt idx="69">
                  <c:v>0</c:v>
                </c:pt>
                <c:pt idx="70">
                  <c:v>0.25</c:v>
                </c:pt>
                <c:pt idx="71">
                  <c:v>0.25</c:v>
                </c:pt>
                <c:pt idx="72">
                  <c:v>0.05</c:v>
                </c:pt>
                <c:pt idx="73">
                  <c:v>0.05</c:v>
                </c:pt>
                <c:pt idx="74">
                  <c:v>0.05</c:v>
                </c:pt>
                <c:pt idx="75">
                  <c:v>0.05</c:v>
                </c:pt>
                <c:pt idx="76">
                  <c:v>0.05</c:v>
                </c:pt>
                <c:pt idx="77">
                  <c:v>0.65000000000000124</c:v>
                </c:pt>
                <c:pt idx="78">
                  <c:v>0.05</c:v>
                </c:pt>
                <c:pt idx="79">
                  <c:v>0.05</c:v>
                </c:pt>
                <c:pt idx="80">
                  <c:v>0.05</c:v>
                </c:pt>
                <c:pt idx="81">
                  <c:v>0.15000000000000024</c:v>
                </c:pt>
                <c:pt idx="82">
                  <c:v>0.15000000000000024</c:v>
                </c:pt>
                <c:pt idx="83">
                  <c:v>0.65000000000000124</c:v>
                </c:pt>
                <c:pt idx="84">
                  <c:v>0.05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234240"/>
        <c:axId val="176820992"/>
      </c:scatterChart>
      <c:valAx>
        <c:axId val="17423424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 dirty="0"/>
                  <a:t>Number of</a:t>
                </a:r>
                <a:r>
                  <a:rPr lang="en-AU" baseline="0" dirty="0"/>
                  <a:t> People in the Work Unit </a:t>
                </a:r>
                <a:r>
                  <a:rPr lang="en-AU" baseline="0" dirty="0" smtClean="0"/>
                  <a:t>(WU) Working </a:t>
                </a:r>
                <a:r>
                  <a:rPr lang="en-AU" baseline="0" dirty="0"/>
                  <a:t>on Bathymetry Related Tasks</a:t>
                </a:r>
                <a:r>
                  <a:rPr lang="en-AU" dirty="0"/>
                  <a:t>                        </a:t>
                </a:r>
              </a:p>
            </c:rich>
          </c:tx>
          <c:layout>
            <c:manualLayout>
              <c:xMode val="edge"/>
              <c:yMode val="edge"/>
              <c:x val="0.25712211917456623"/>
              <c:y val="0.956528695559648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76820992"/>
        <c:crosses val="autoZero"/>
        <c:crossBetween val="midCat"/>
      </c:valAx>
      <c:valAx>
        <c:axId val="17682099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Percentage of Time Spent</a:t>
                </a:r>
                <a:r>
                  <a:rPr lang="en-AU" baseline="0"/>
                  <a:t> on Bathymetry Related Tasks</a:t>
                </a:r>
                <a:r>
                  <a:rPr lang="en-AU"/>
                  <a:t>                    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174234240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25400">
      <a:noFill/>
    </a:ln>
    <a:effectLst/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0.09764</cdr:x>
      <cdr:y>0.74018</cdr:y>
    </cdr:from>
    <cdr:to>
      <cdr:x>0.21929</cdr:x>
      <cdr:y>0.81969</cdr:y>
    </cdr:to>
    <cdr:sp macro="" textlink="">
      <cdr:nvSpPr>
        <cdr:cNvPr id="4" name="Rectangle 2"/>
        <cdr:cNvSpPr/>
      </cdr:nvSpPr>
      <cdr:spPr>
        <a:xfrm xmlns:a="http://schemas.openxmlformats.org/drawingml/2006/main">
          <a:off x="794479" y="4050731"/>
          <a:ext cx="989862" cy="435100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rgbClr val="7030A0"/>
            </a:gs>
            <a:gs pos="80000">
              <a:schemeClr val="accent4">
                <a:lumMod val="60000"/>
                <a:lumOff val="40000"/>
              </a:schemeClr>
            </a:gs>
            <a:gs pos="100000">
              <a:schemeClr val="bg1"/>
            </a:gs>
          </a:gsLst>
          <a:lin ang="16200000" scaled="0"/>
        </a:gradFill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8 WU</a:t>
          </a:r>
          <a:endParaRPr lang="en-US" sz="1200" b="1" dirty="0"/>
        </a:p>
      </cdr:txBody>
    </cdr:sp>
  </cdr:relSizeAnchor>
  <cdr:relSizeAnchor xmlns:cdr="http://schemas.openxmlformats.org/drawingml/2006/chartDrawing">
    <cdr:from>
      <cdr:x>0.0885</cdr:x>
      <cdr:y>0.90789</cdr:y>
    </cdr:from>
    <cdr:to>
      <cdr:x>0.99115</cdr:x>
      <cdr:y>0.95605</cdr:y>
    </cdr:to>
    <cdr:sp macro="" textlink="">
      <cdr:nvSpPr>
        <cdr:cNvPr id="10" name="TextBox 7"/>
        <cdr:cNvSpPr txBox="1"/>
      </cdr:nvSpPr>
      <cdr:spPr>
        <a:xfrm xmlns:a="http://schemas.openxmlformats.org/drawingml/2006/main">
          <a:off x="720116" y="4968526"/>
          <a:ext cx="7344776" cy="263561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/>
          <a:r>
            <a:rPr lang="en-AU" sz="1000" dirty="0" smtClean="0">
              <a:latin typeface="Arial"/>
            </a:rPr>
            <a:t>     1 to 2 People        2 to 5 People      6 to 10 People    11 to 15 People    16 to 20 People     21 to 50 People   51 to 100 People   </a:t>
          </a:r>
          <a:endParaRPr lang="en-AU" sz="1000" dirty="0">
            <a:latin typeface="Arial"/>
          </a:endParaRPr>
        </a:p>
      </cdr:txBody>
    </cdr:sp>
  </cdr:relSizeAnchor>
  <cdr:relSizeAnchor xmlns:cdr="http://schemas.openxmlformats.org/drawingml/2006/chartDrawing">
    <cdr:from>
      <cdr:x>0.09765</cdr:x>
      <cdr:y>0.82795</cdr:y>
    </cdr:from>
    <cdr:to>
      <cdr:x>0.21929</cdr:x>
      <cdr:y>0.90558</cdr:y>
    </cdr:to>
    <cdr:sp macro="" textlink="">
      <cdr:nvSpPr>
        <cdr:cNvPr id="11" name="Rectangle 4"/>
        <cdr:cNvSpPr/>
      </cdr:nvSpPr>
      <cdr:spPr>
        <a:xfrm xmlns:a="http://schemas.openxmlformats.org/drawingml/2006/main">
          <a:off x="794562" y="4531068"/>
          <a:ext cx="989779" cy="424805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rgbClr val="7030A0"/>
            </a:gs>
            <a:gs pos="80000">
              <a:schemeClr val="accent4">
                <a:lumMod val="60000"/>
                <a:lumOff val="40000"/>
              </a:schemeClr>
            </a:gs>
            <a:gs pos="100000">
              <a:schemeClr val="bg1"/>
            </a:gs>
          </a:gsLst>
          <a:lin ang="16200000" scaled="0"/>
        </a:gradFill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18 WU</a:t>
          </a:r>
          <a:endParaRPr lang="en-US" sz="1200" b="1" dirty="0"/>
        </a:p>
      </cdr:txBody>
    </cdr:sp>
  </cdr:relSizeAnchor>
  <cdr:relSizeAnchor xmlns:cdr="http://schemas.openxmlformats.org/drawingml/2006/chartDrawing">
    <cdr:from>
      <cdr:x>0.22389</cdr:x>
      <cdr:y>0.8263</cdr:y>
    </cdr:from>
    <cdr:to>
      <cdr:x>0.34519</cdr:x>
      <cdr:y>0.9064</cdr:y>
    </cdr:to>
    <cdr:sp macro="" textlink="">
      <cdr:nvSpPr>
        <cdr:cNvPr id="12" name="Rectangle 5"/>
        <cdr:cNvSpPr/>
      </cdr:nvSpPr>
      <cdr:spPr>
        <a:xfrm xmlns:a="http://schemas.openxmlformats.org/drawingml/2006/main">
          <a:off x="1821745" y="4522003"/>
          <a:ext cx="987062" cy="438356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rgbClr val="7030A0"/>
            </a:gs>
            <a:gs pos="80000">
              <a:schemeClr val="accent4">
                <a:lumMod val="60000"/>
                <a:lumOff val="40000"/>
              </a:schemeClr>
            </a:gs>
            <a:gs pos="100000">
              <a:schemeClr val="bg1"/>
            </a:gs>
          </a:gsLst>
          <a:lin ang="16200000" scaled="0"/>
        </a:gradFill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7 WU</a:t>
          </a:r>
          <a:endParaRPr lang="en-US" sz="1200" b="1" dirty="0"/>
        </a:p>
      </cdr:txBody>
    </cdr:sp>
  </cdr:relSizeAnchor>
  <cdr:relSizeAnchor xmlns:cdr="http://schemas.openxmlformats.org/drawingml/2006/chartDrawing">
    <cdr:from>
      <cdr:x>0.22335</cdr:x>
      <cdr:y>0.74018</cdr:y>
    </cdr:from>
    <cdr:to>
      <cdr:x>0.34519</cdr:x>
      <cdr:y>0.82054</cdr:y>
    </cdr:to>
    <cdr:sp macro="" textlink="">
      <cdr:nvSpPr>
        <cdr:cNvPr id="13" name="Rectangle 6"/>
        <cdr:cNvSpPr/>
      </cdr:nvSpPr>
      <cdr:spPr>
        <a:xfrm xmlns:a="http://schemas.openxmlformats.org/drawingml/2006/main">
          <a:off x="1817387" y="4050731"/>
          <a:ext cx="991420" cy="439753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rgbClr val="7030A0"/>
            </a:gs>
            <a:gs pos="80000">
              <a:schemeClr val="accent4">
                <a:lumMod val="60000"/>
                <a:lumOff val="40000"/>
              </a:schemeClr>
            </a:gs>
            <a:gs pos="100000">
              <a:schemeClr val="bg1"/>
            </a:gs>
          </a:gsLst>
          <a:lin ang="16200000" scaled="0"/>
        </a:gradFill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3 WU</a:t>
          </a:r>
          <a:endParaRPr lang="en-US" sz="1200" b="1" dirty="0"/>
        </a:p>
      </cdr:txBody>
    </cdr:sp>
  </cdr:relSizeAnchor>
  <cdr:relSizeAnchor xmlns:cdr="http://schemas.openxmlformats.org/drawingml/2006/chartDrawing">
    <cdr:from>
      <cdr:x>0.34897</cdr:x>
      <cdr:y>0.8263</cdr:y>
    </cdr:from>
    <cdr:to>
      <cdr:x>0.47214</cdr:x>
      <cdr:y>0.90558</cdr:y>
    </cdr:to>
    <cdr:sp macro="" textlink="">
      <cdr:nvSpPr>
        <cdr:cNvPr id="14" name="Rectangle 7"/>
        <cdr:cNvSpPr/>
      </cdr:nvSpPr>
      <cdr:spPr>
        <a:xfrm xmlns:a="http://schemas.openxmlformats.org/drawingml/2006/main">
          <a:off x="2839570" y="4522003"/>
          <a:ext cx="1002171" cy="433869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rgbClr val="7030A0"/>
            </a:gs>
            <a:gs pos="80000">
              <a:schemeClr val="accent4">
                <a:lumMod val="60000"/>
                <a:lumOff val="40000"/>
              </a:schemeClr>
            </a:gs>
            <a:gs pos="100000">
              <a:schemeClr val="bg1"/>
            </a:gs>
          </a:gsLst>
          <a:lin ang="16200000" scaled="0"/>
        </a:gradFill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18 WU</a:t>
          </a:r>
          <a:endParaRPr lang="en-US" sz="1200" b="1" dirty="0"/>
        </a:p>
      </cdr:txBody>
    </cdr:sp>
  </cdr:relSizeAnchor>
  <cdr:relSizeAnchor xmlns:cdr="http://schemas.openxmlformats.org/drawingml/2006/chartDrawing">
    <cdr:from>
      <cdr:x>0.47665</cdr:x>
      <cdr:y>0.8263</cdr:y>
    </cdr:from>
    <cdr:to>
      <cdr:x>0.59804</cdr:x>
      <cdr:y>0.90558</cdr:y>
    </cdr:to>
    <cdr:sp macro="" textlink="">
      <cdr:nvSpPr>
        <cdr:cNvPr id="15" name="Rectangle 8"/>
        <cdr:cNvSpPr/>
      </cdr:nvSpPr>
      <cdr:spPr>
        <a:xfrm xmlns:a="http://schemas.openxmlformats.org/drawingml/2006/main">
          <a:off x="3878439" y="4522003"/>
          <a:ext cx="987768" cy="433869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rgbClr val="7030A0"/>
            </a:gs>
            <a:gs pos="80000">
              <a:schemeClr val="accent4">
                <a:lumMod val="60000"/>
                <a:lumOff val="40000"/>
              </a:schemeClr>
            </a:gs>
            <a:gs pos="100000">
              <a:schemeClr val="bg1"/>
            </a:gs>
          </a:gsLst>
          <a:lin ang="16200000" scaled="0"/>
        </a:gradFill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2 WU</a:t>
          </a:r>
          <a:endParaRPr lang="en-US" sz="1200" b="1" dirty="0"/>
        </a:p>
      </cdr:txBody>
    </cdr:sp>
  </cdr:relSizeAnchor>
  <cdr:relSizeAnchor xmlns:cdr="http://schemas.openxmlformats.org/drawingml/2006/chartDrawing">
    <cdr:from>
      <cdr:x>0.11504</cdr:x>
      <cdr:y>0.28947</cdr:y>
    </cdr:from>
    <cdr:to>
      <cdr:x>0.2302</cdr:x>
      <cdr:y>0.34514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936104" y="1584176"/>
          <a:ext cx="937046" cy="3046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AU" sz="800" dirty="0"/>
            <a:t>IX Survey</a:t>
          </a:r>
        </a:p>
      </cdr:txBody>
    </cdr:sp>
  </cdr:relSizeAnchor>
  <cdr:relSizeAnchor xmlns:cdr="http://schemas.openxmlformats.org/drawingml/2006/chartDrawing">
    <cdr:from>
      <cdr:x>0.54294</cdr:x>
      <cdr:y>0.63313</cdr:y>
    </cdr:from>
    <cdr:to>
      <cdr:x>0.67569</cdr:x>
      <cdr:y>0.68637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4417888" y="3464850"/>
          <a:ext cx="1080174" cy="2913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AU" sz="800" dirty="0"/>
            <a:t>Port of Auckland</a:t>
          </a:r>
        </a:p>
      </cdr:txBody>
    </cdr:sp>
  </cdr:relSizeAnchor>
  <cdr:relSizeAnchor xmlns:cdr="http://schemas.openxmlformats.org/drawingml/2006/chartDrawing">
    <cdr:from>
      <cdr:x>0.153</cdr:x>
      <cdr:y>0</cdr:y>
    </cdr:from>
    <cdr:to>
      <cdr:x>1</cdr:x>
      <cdr:y>0.0714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1213048" y="0"/>
          <a:ext cx="6715125" cy="3665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en-AU" sz="1100" u="sng" dirty="0" smtClean="0"/>
            <a:t>Note:</a:t>
          </a:r>
          <a:r>
            <a:rPr lang="en-AU" sz="1100" dirty="0" smtClean="0"/>
            <a:t> The importance is based on size of work unit (WU) and not on the whole of the organisation</a:t>
          </a:r>
          <a:endParaRPr lang="en-A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" y="744538"/>
            <a:ext cx="3968750" cy="2976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1638" y="4025900"/>
            <a:ext cx="5994400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7884230-34D9-4471-9399-5E5375172E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8390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  <p:extLst>
      <p:ext uri="{BB962C8B-B14F-4D97-AF65-F5344CB8AC3E}">
        <p14:creationId xmlns:p14="http://schemas.microsoft.com/office/powerpoint/2010/main" val="707940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49275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396875"/>
          </a:xfrm>
        </p:spPr>
        <p:txBody>
          <a:bodyPr lIns="90000" tIns="46800" rIns="90000" bIns="46800">
            <a:sp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 smtClean="0"/>
              <a:t>Click to edit Master Author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87062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580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09825"/>
            <a:ext cx="82296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5084763"/>
            <a:ext cx="82089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lnSpc>
                <a:spcPct val="80000"/>
              </a:lnSpc>
              <a:spcBef>
                <a:spcPct val="50000"/>
              </a:spcBef>
              <a:defRPr sz="1700" b="1">
                <a:solidFill>
                  <a:srgbClr val="4D4D4D"/>
                </a:solidFill>
              </a:defRPr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eaLnBrk="1" fontAlgn="base" hangingPunct="1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5113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3pPr>
      <a:lvl4pPr marL="1344613" indent="-268288" algn="l" rtl="0" eaLnBrk="1" fontAlgn="base" hangingPunct="1">
        <a:spcBef>
          <a:spcPct val="25000"/>
        </a:spcBef>
        <a:spcAft>
          <a:spcPct val="0"/>
        </a:spcAft>
        <a:buChar char="•"/>
        <a:defRPr sz="2000">
          <a:solidFill>
            <a:srgbClr val="4D4D4D"/>
          </a:solidFill>
          <a:latin typeface="+mn-lt"/>
        </a:defRPr>
      </a:lvl4pPr>
      <a:lvl5pPr marL="17922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5pPr>
      <a:lvl6pPr marL="22494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6pPr>
      <a:lvl7pPr marL="27066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7pPr>
      <a:lvl8pPr marL="31638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8pPr>
      <a:lvl9pPr marL="36210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dirty="0" smtClean="0"/>
              <a:t>Click to edit Master Title style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6459538"/>
            <a:ext cx="47513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00"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66CC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447675" indent="-268288" algn="l" rtl="0" fontAlgn="base">
        <a:spcBef>
          <a:spcPct val="50000"/>
        </a:spcBef>
        <a:spcAft>
          <a:spcPct val="0"/>
        </a:spcAft>
        <a:buChar char="•"/>
        <a:defRPr sz="2200">
          <a:solidFill>
            <a:schemeClr val="bg1"/>
          </a:solidFill>
          <a:latin typeface="+mn-lt"/>
        </a:defRPr>
      </a:lvl2pPr>
      <a:lvl3pPr marL="895350" indent="-26828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3pPr>
      <a:lvl4pPr marL="1350963" indent="-271463" algn="l" rtl="0" fontAlgn="base">
        <a:spcBef>
          <a:spcPct val="25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4pPr>
      <a:lvl5pPr marL="17922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5pPr>
      <a:lvl6pPr marL="22494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6pPr>
      <a:lvl7pPr marL="27066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7pPr>
      <a:lvl8pPr marL="31638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8pPr>
      <a:lvl9pPr marL="36210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82850"/>
            <a:ext cx="822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Author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1" r:id="rId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10597"/>
            <a:ext cx="4424890" cy="324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9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1017844"/>
          </a:xfrm>
          <a:ln/>
        </p:spPr>
        <p:txBody>
          <a:bodyPr/>
          <a:lstStyle/>
          <a:p>
            <a:pPr algn="ctr"/>
            <a:r>
              <a:rPr lang="en-US" dirty="0" smtClean="0"/>
              <a:t>National MBES Guideline Workshop – Activity Description</a:t>
            </a:r>
            <a:endParaRPr lang="en-US" dirty="0"/>
          </a:p>
        </p:txBody>
      </p:sp>
      <p:sp>
        <p:nvSpPr>
          <p:cNvPr id="3829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78377" y="2850248"/>
            <a:ext cx="7916862" cy="402291"/>
          </a:xfrm>
        </p:spPr>
        <p:txBody>
          <a:bodyPr/>
          <a:lstStyle/>
          <a:p>
            <a:pPr algn="ctr"/>
            <a:r>
              <a:rPr lang="en-US" dirty="0" smtClean="0"/>
              <a:t>Canberra, 31 May – 1 June, 2017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forget all types of data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Backscatter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Water column</a:t>
            </a:r>
            <a:endParaRPr lang="en-C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437" y="1457325"/>
            <a:ext cx="650557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64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 of terms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190514"/>
              </p:ext>
            </p:extLst>
          </p:nvPr>
        </p:nvGraphicFramePr>
        <p:xfrm>
          <a:off x="488637" y="944135"/>
          <a:ext cx="8166725" cy="533009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561879"/>
                <a:gridCol w="1694437"/>
                <a:gridCol w="4910409"/>
              </a:tblGrid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>
                          <a:effectLst/>
                        </a:rPr>
                        <a:t>Term</a:t>
                      </a:r>
                      <a:endParaRPr lang="en-CA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>
                          <a:effectLst/>
                        </a:rPr>
                        <a:t>Other terms representing same</a:t>
                      </a:r>
                      <a:endParaRPr lang="en-CA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b="1" dirty="0">
                          <a:effectLst/>
                        </a:rPr>
                        <a:t>Definition</a:t>
                      </a:r>
                      <a:endParaRPr lang="en-CA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  <a:tr h="276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96" marR="41496" marT="0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0952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4 – Where to next?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en-AU" sz="3200" b="1" dirty="0"/>
              <a:t>Description</a:t>
            </a:r>
            <a:r>
              <a:rPr lang="en-AU" sz="3600" b="1" dirty="0"/>
              <a:t>: </a:t>
            </a:r>
          </a:p>
          <a:p>
            <a:pPr marL="0" lvl="0" indent="0">
              <a:buNone/>
            </a:pPr>
            <a:r>
              <a:rPr lang="en-AU" sz="2400" dirty="0" smtClean="0"/>
              <a:t>Group discussion on what’s next?</a:t>
            </a:r>
          </a:p>
          <a:p>
            <a:pPr marL="0" lvl="0" indent="0">
              <a:buNone/>
            </a:pPr>
            <a:r>
              <a:rPr lang="en-AU" sz="3200" b="1" dirty="0" smtClean="0"/>
              <a:t>Ideas for consideration</a:t>
            </a:r>
            <a:r>
              <a:rPr lang="en-AU" sz="3600" b="1" dirty="0" smtClean="0"/>
              <a:t>:</a:t>
            </a:r>
            <a:endParaRPr lang="en-AU" sz="3600" b="1" dirty="0"/>
          </a:p>
          <a:p>
            <a:pPr marL="457200" lvl="0" indent="-457200">
              <a:buFont typeface="+mj-lt"/>
              <a:buAutoNum type="arabicPeriod"/>
            </a:pPr>
            <a:r>
              <a:rPr lang="en-AU" sz="2400" dirty="0" smtClean="0"/>
              <a:t>Who wants to contribute to developing the draft?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AU" sz="2400" dirty="0" smtClean="0"/>
              <a:t>How do we divide it up?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/>
              <a:t>Who </a:t>
            </a:r>
            <a:r>
              <a:rPr lang="en-AU" sz="2400" dirty="0" smtClean="0"/>
              <a:t>else needs </a:t>
            </a:r>
            <a:r>
              <a:rPr lang="en-AU" sz="2400" dirty="0"/>
              <a:t>to be </a:t>
            </a:r>
            <a:r>
              <a:rPr lang="en-AU" sz="2400" dirty="0" smtClean="0"/>
              <a:t>involved/aware of this work?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How do we communicate/promote this guideline?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AU" sz="2400" dirty="0" smtClean="0"/>
              <a:t>Where </a:t>
            </a:r>
            <a:r>
              <a:rPr lang="en-AU" sz="2400" dirty="0"/>
              <a:t>do we go next</a:t>
            </a:r>
            <a:r>
              <a:rPr lang="en-AU" sz="2400" dirty="0" smtClean="0"/>
              <a:t>? Action list</a:t>
            </a:r>
          </a:p>
          <a:p>
            <a:pPr marL="1017270" lvl="1" indent="-457200"/>
            <a:r>
              <a:rPr lang="en-AU" sz="2100" dirty="0" smtClean="0"/>
              <a:t>Develop other part of the workflow? (Processing, Data Access) </a:t>
            </a:r>
          </a:p>
          <a:p>
            <a:pPr marL="1017270" lvl="1" indent="-457200"/>
            <a:r>
              <a:rPr lang="en-AU" sz="2100" dirty="0" smtClean="0"/>
              <a:t>Deal with other type of data (</a:t>
            </a:r>
            <a:r>
              <a:rPr lang="en-AU" sz="2100" dirty="0" err="1" smtClean="0"/>
              <a:t>lidar</a:t>
            </a:r>
            <a:r>
              <a:rPr lang="en-AU" sz="2100" dirty="0" smtClean="0"/>
              <a:t>, sat bathy, </a:t>
            </a:r>
            <a:r>
              <a:rPr lang="en-AU" sz="2100" dirty="0" err="1" smtClean="0"/>
              <a:t>etc</a:t>
            </a:r>
            <a:r>
              <a:rPr lang="en-AU" sz="2100" dirty="0" smtClean="0"/>
              <a:t>)</a:t>
            </a:r>
            <a:endParaRPr lang="en-AU" sz="2100" dirty="0"/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Do we form an official working group?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What </a:t>
            </a:r>
            <a:r>
              <a:rPr lang="en-AU" sz="2400" dirty="0"/>
              <a:t>other relevant WGs are you connected to?</a:t>
            </a:r>
            <a:endParaRPr lang="en-AU" dirty="0"/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What </a:t>
            </a:r>
            <a:r>
              <a:rPr lang="en-AU" sz="2400" dirty="0"/>
              <a:t>focus should this working group have to complement others?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/>
              <a:t>Marine acoustic </a:t>
            </a:r>
            <a:r>
              <a:rPr lang="en-AU" sz="2400" dirty="0" smtClean="0"/>
              <a:t>network</a:t>
            </a:r>
          </a:p>
        </p:txBody>
      </p:sp>
    </p:spTree>
    <p:extLst>
      <p:ext uri="{BB962C8B-B14F-4D97-AF65-F5344CB8AC3E}">
        <p14:creationId xmlns:p14="http://schemas.microsoft.com/office/powerpoint/2010/main" val="31078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892552"/>
          </a:xfrm>
        </p:spPr>
        <p:txBody>
          <a:bodyPr/>
          <a:lstStyle/>
          <a:p>
            <a:r>
              <a:rPr lang="en-CA" dirty="0" smtClean="0"/>
              <a:t>Activity 1 – Who are you? How different is your work from your neighbour?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24512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AU" sz="1800" b="1" dirty="0"/>
              <a:t>Description</a:t>
            </a:r>
            <a:r>
              <a:rPr lang="en-AU" sz="2000" b="1" dirty="0"/>
              <a:t>: </a:t>
            </a:r>
            <a:r>
              <a:rPr lang="en-AU" sz="1600" dirty="0" smtClean="0"/>
              <a:t>Attendees </a:t>
            </a:r>
            <a:r>
              <a:rPr lang="en-AU" sz="1600" dirty="0"/>
              <a:t>will be divided into groups (multi-disciplinary) and </a:t>
            </a:r>
            <a:r>
              <a:rPr lang="en-AU" sz="1600" dirty="0" smtClean="0"/>
              <a:t>learn about each others business by discussing  general relevant topics such as </a:t>
            </a:r>
            <a:r>
              <a:rPr lang="en-AU" sz="1600" b="1" dirty="0" smtClean="0"/>
              <a:t>why/what/how they acquire MBES </a:t>
            </a:r>
            <a:r>
              <a:rPr lang="en-AU" sz="1600" dirty="0" smtClean="0"/>
              <a:t>and find points of commonality and difference</a:t>
            </a:r>
          </a:p>
          <a:p>
            <a:pPr marL="0" indent="0">
              <a:buNone/>
            </a:pPr>
            <a:r>
              <a:rPr lang="en-AU" sz="1800" b="1" dirty="0"/>
              <a:t>Outcomes</a:t>
            </a:r>
            <a:r>
              <a:rPr lang="en-AU" sz="1800" b="1" dirty="0" smtClean="0"/>
              <a:t>: </a:t>
            </a:r>
            <a:r>
              <a:rPr lang="en-AU" sz="1600" dirty="0" smtClean="0"/>
              <a:t>From defining common points/differences, identify applications/survey types that can be grouped and used to guide the guideline.</a:t>
            </a:r>
          </a:p>
          <a:p>
            <a:pPr marL="0" lvl="0" indent="0">
              <a:buNone/>
            </a:pPr>
            <a:r>
              <a:rPr lang="en-AU" sz="1800" b="1" dirty="0" smtClean="0"/>
              <a:t>Ideas for consideration (memory joggers)</a:t>
            </a:r>
            <a:r>
              <a:rPr lang="en-AU" sz="2000" b="1" dirty="0" smtClean="0"/>
              <a:t>:</a:t>
            </a:r>
          </a:p>
          <a:p>
            <a:pPr marL="1097280" lvl="1" indent="-457200">
              <a:buFont typeface="+mj-lt"/>
              <a:buAutoNum type="arabicPeriod"/>
            </a:pPr>
            <a:r>
              <a:rPr lang="en-AU" sz="1400" dirty="0" smtClean="0"/>
              <a:t>Why </a:t>
            </a:r>
            <a:r>
              <a:rPr lang="en-AU" sz="1400" dirty="0"/>
              <a:t>do you use/acquire MBES data for?</a:t>
            </a:r>
          </a:p>
          <a:p>
            <a:pPr marL="1097280" lvl="1" indent="-457200">
              <a:buFont typeface="+mj-lt"/>
              <a:buAutoNum type="arabicPeriod"/>
            </a:pPr>
            <a:r>
              <a:rPr lang="en-AU" sz="1400" dirty="0"/>
              <a:t>What data type do you acquire?</a:t>
            </a:r>
          </a:p>
          <a:p>
            <a:pPr marL="1097280" lvl="1" indent="-457200">
              <a:buFont typeface="+mj-lt"/>
              <a:buAutoNum type="arabicPeriod"/>
            </a:pPr>
            <a:r>
              <a:rPr lang="en-AU" sz="1400" dirty="0"/>
              <a:t>What resolution do you acquire/need</a:t>
            </a:r>
            <a:r>
              <a:rPr lang="en-AU" sz="1400" dirty="0" smtClean="0"/>
              <a:t>?</a:t>
            </a:r>
          </a:p>
          <a:p>
            <a:pPr marL="1097280" lvl="1" indent="-457200">
              <a:buFont typeface="+mj-lt"/>
              <a:buAutoNum type="arabicPeriod"/>
            </a:pPr>
            <a:r>
              <a:rPr lang="en-AU" sz="1400" dirty="0" smtClean="0"/>
              <a:t>We are the users of your data? (direct and indirect)</a:t>
            </a:r>
          </a:p>
          <a:p>
            <a:pPr marL="1097280" lvl="1" indent="-457200">
              <a:buFont typeface="+mj-lt"/>
              <a:buAutoNum type="arabicPeriod"/>
            </a:pPr>
            <a:r>
              <a:rPr lang="en-AU" sz="1400" dirty="0" smtClean="0"/>
              <a:t>Do you know the need of the indirect users?</a:t>
            </a:r>
            <a:endParaRPr lang="en-AU" sz="1400" dirty="0"/>
          </a:p>
          <a:p>
            <a:pPr marL="1097280" lvl="1" indent="-457200">
              <a:buFont typeface="+mj-lt"/>
              <a:buAutoNum type="arabicPeriod"/>
            </a:pPr>
            <a:r>
              <a:rPr lang="en-AU" sz="1400" dirty="0"/>
              <a:t>Do you already use standards or </a:t>
            </a:r>
            <a:r>
              <a:rPr lang="en-AU" sz="1400" dirty="0" smtClean="0"/>
              <a:t>specs </a:t>
            </a:r>
            <a:r>
              <a:rPr lang="en-AU" sz="1400" dirty="0"/>
              <a:t>and which ones (IHO, LINZ, Industry, GA</a:t>
            </a:r>
            <a:r>
              <a:rPr lang="en-AU" sz="1400" dirty="0" smtClean="0"/>
              <a:t>)?</a:t>
            </a:r>
            <a:endParaRPr lang="en-AU" sz="1400" dirty="0"/>
          </a:p>
          <a:p>
            <a:pPr marL="1097280" lvl="1" indent="-457200">
              <a:buFont typeface="+mj-lt"/>
              <a:buAutoNum type="arabicPeriod"/>
            </a:pPr>
            <a:r>
              <a:rPr lang="en-AU" sz="1400" dirty="0"/>
              <a:t>What do you have in common?</a:t>
            </a:r>
          </a:p>
          <a:p>
            <a:pPr marL="1097280" lvl="1" indent="-457200">
              <a:buFont typeface="+mj-lt"/>
              <a:buAutoNum type="arabicPeriod"/>
            </a:pPr>
            <a:r>
              <a:rPr lang="en-AU" sz="1400" dirty="0"/>
              <a:t>What don’t you have in common</a:t>
            </a:r>
            <a:r>
              <a:rPr lang="en-AU" sz="1400" dirty="0" smtClean="0"/>
              <a:t>?</a:t>
            </a:r>
          </a:p>
          <a:p>
            <a:pPr marL="1097280" lvl="1" indent="-457200">
              <a:buFont typeface="+mj-lt"/>
              <a:buAutoNum type="arabicPeriod"/>
            </a:pPr>
            <a:r>
              <a:rPr lang="en-AU" sz="1400" dirty="0"/>
              <a:t>What steps are common and what steps vary between the groups</a:t>
            </a:r>
            <a:r>
              <a:rPr lang="en-AU" sz="1400" dirty="0" smtClean="0"/>
              <a:t>?</a:t>
            </a:r>
            <a:endParaRPr lang="en-AU" sz="1400" dirty="0"/>
          </a:p>
        </p:txBody>
      </p:sp>
      <p:sp>
        <p:nvSpPr>
          <p:cNvPr id="6" name="Oval 5"/>
          <p:cNvSpPr/>
          <p:nvPr/>
        </p:nvSpPr>
        <p:spPr>
          <a:xfrm>
            <a:off x="4372143" y="5940926"/>
            <a:ext cx="2127906" cy="872450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CA" dirty="0" smtClean="0"/>
              <a:t>Charting</a:t>
            </a:r>
            <a:endParaRPr lang="en-CA" dirty="0"/>
          </a:p>
        </p:txBody>
      </p:sp>
      <p:sp>
        <p:nvSpPr>
          <p:cNvPr id="7" name="Oval 6"/>
          <p:cNvSpPr/>
          <p:nvPr/>
        </p:nvSpPr>
        <p:spPr>
          <a:xfrm>
            <a:off x="6626085" y="5877272"/>
            <a:ext cx="2294774" cy="872450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CA" dirty="0" smtClean="0"/>
              <a:t>Science and policy</a:t>
            </a:r>
          </a:p>
        </p:txBody>
      </p:sp>
      <p:sp>
        <p:nvSpPr>
          <p:cNvPr id="8" name="Oval 7"/>
          <p:cNvSpPr/>
          <p:nvPr/>
        </p:nvSpPr>
        <p:spPr>
          <a:xfrm>
            <a:off x="1979712" y="5923347"/>
            <a:ext cx="2224608" cy="872450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CA" dirty="0" smtClean="0"/>
              <a:t>Commercial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32299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application and grouping …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0763869"/>
              </p:ext>
            </p:extLst>
          </p:nvPr>
        </p:nvGraphicFramePr>
        <p:xfrm>
          <a:off x="457200" y="1184497"/>
          <a:ext cx="8229600" cy="484936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1920"/>
                <a:gridCol w="2026920"/>
                <a:gridCol w="2026920"/>
                <a:gridCol w="2026920"/>
                <a:gridCol w="2026920"/>
              </a:tblGrid>
              <a:tr h="1682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 dirty="0">
                          <a:effectLst/>
                        </a:rPr>
                        <a:t> 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>
                          <a:effectLst/>
                        </a:rPr>
                        <a:t>IXSurvey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dirty="0">
                          <a:effectLst/>
                        </a:rPr>
                        <a:t>Kim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CRCSI – user needs analysis</a:t>
                      </a:r>
                      <a:endParaRPr lang="en-C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dirty="0">
                          <a:effectLst/>
                        </a:rPr>
                        <a:t> </a:t>
                      </a:r>
                      <a:r>
                        <a:rPr lang="en-CA" sz="1000" dirty="0" smtClean="0">
                          <a:effectLst/>
                        </a:rPr>
                        <a:t>What's yours?</a:t>
                      </a:r>
                      <a:endParaRPr lang="en-C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Defence submarine FEG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Charting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r>
                        <a:rPr lang="en-CA" sz="800" dirty="0" smtClean="0">
                          <a:effectLst/>
                        </a:rPr>
                        <a:t>Maritimes operations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 dirty="0">
                          <a:effectLst/>
                        </a:rPr>
                        <a:t>2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Defence Mine Warfare FEG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Defence 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r>
                        <a:rPr lang="en-CA" sz="800" dirty="0" smtClean="0">
                          <a:effectLst/>
                        </a:rPr>
                        <a:t>Coastal zone management</a:t>
                      </a: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3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Defence Surface combatant FEG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Science and Policy (Reserve Monitoring)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r>
                        <a:rPr lang="en-CA" sz="800" dirty="0" smtClean="0">
                          <a:effectLst/>
                        </a:rPr>
                        <a:t>Spatial services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4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Defence Amphibious FEG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Science and Policy (Maritime boundaries)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r>
                        <a:rPr lang="en-CA" sz="800" dirty="0" smtClean="0">
                          <a:effectLst/>
                        </a:rPr>
                        <a:t>Mapping and modeling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5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GA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Science and Policy (Fisheries)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6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AMSA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Science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7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CSIRO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Commercial (Oil &amp; Gas)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8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DSTO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Commercial (Ports)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9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Fisheries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Commercial (Pipelines)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10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AAD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11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Marine Parks (State and CMR)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12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13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14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15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16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17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18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19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  <a:tr h="23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700">
                          <a:effectLst/>
                        </a:rPr>
                        <a:t>20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8" marR="4114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865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characterization and grouping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7463251"/>
              </p:ext>
            </p:extLst>
          </p:nvPr>
        </p:nvGraphicFramePr>
        <p:xfrm>
          <a:off x="457200" y="1007400"/>
          <a:ext cx="8229601" cy="520356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90630"/>
                <a:gridCol w="2913133"/>
                <a:gridCol w="3125838"/>
              </a:tblGrid>
              <a:tr h="2096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dirty="0">
                          <a:effectLst/>
                        </a:rPr>
                        <a:t>Groups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>
                          <a:effectLst/>
                        </a:rPr>
                        <a:t>Commonalities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>
                          <a:effectLst/>
                        </a:rPr>
                        <a:t>Differences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  <a:tr h="249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>
                          <a:effectLst/>
                        </a:rPr>
                        <a:t> </a:t>
                      </a:r>
                      <a:endParaRPr lang="en-CA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800" dirty="0">
                          <a:effectLst/>
                        </a:rPr>
                        <a:t> </a:t>
                      </a:r>
                      <a:endParaRPr lang="en-C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6" marR="41616" marT="0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7680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Eg</a:t>
            </a:r>
            <a:r>
              <a:rPr lang="en-AU" dirty="0" smtClean="0"/>
              <a:t>. Venn diagram to highlight similarities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301239683"/>
              </p:ext>
            </p:extLst>
          </p:nvPr>
        </p:nvGraphicFramePr>
        <p:xfrm>
          <a:off x="611560" y="980728"/>
          <a:ext cx="7928173" cy="5133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4355976" y="908720"/>
            <a:ext cx="0" cy="5184576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403648" y="3501008"/>
            <a:ext cx="7128792" cy="7200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2267744" y="2173506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 smtClean="0">
                <a:solidFill>
                  <a:srgbClr val="FF0000"/>
                </a:solidFill>
              </a:rPr>
              <a:t>Industry</a:t>
            </a:r>
            <a:endParaRPr lang="en-AU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4" y="1340768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 smtClean="0">
                <a:solidFill>
                  <a:srgbClr val="FF0000"/>
                </a:solidFill>
              </a:rPr>
              <a:t>Charting</a:t>
            </a:r>
            <a:endParaRPr lang="en-AU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53103" y="3933056"/>
            <a:ext cx="1318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 err="1" smtClean="0">
                <a:solidFill>
                  <a:srgbClr val="FF0000"/>
                </a:solidFill>
              </a:rPr>
              <a:t>Gov</a:t>
            </a:r>
            <a:r>
              <a:rPr lang="en-AU" sz="2000" b="1" dirty="0" smtClean="0">
                <a:solidFill>
                  <a:srgbClr val="FF0000"/>
                </a:solidFill>
              </a:rPr>
              <a:t>, Port</a:t>
            </a:r>
            <a:endParaRPr lang="en-AU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78105" y="3573016"/>
            <a:ext cx="2005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 err="1" smtClean="0">
                <a:solidFill>
                  <a:srgbClr val="FF0000"/>
                </a:solidFill>
              </a:rPr>
              <a:t>Uni</a:t>
            </a:r>
            <a:r>
              <a:rPr lang="en-AU" sz="2000" b="1" dirty="0" smtClean="0">
                <a:solidFill>
                  <a:srgbClr val="FF0000"/>
                </a:solidFill>
              </a:rPr>
              <a:t>, private </a:t>
            </a:r>
            <a:r>
              <a:rPr lang="en-AU" sz="2000" b="1" dirty="0" err="1" smtClean="0">
                <a:solidFill>
                  <a:srgbClr val="FF0000"/>
                </a:solidFill>
              </a:rPr>
              <a:t>cie</a:t>
            </a:r>
            <a:endParaRPr lang="en-A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171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2 – Collect Once, Use Many Times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AU" sz="1600" b="1" dirty="0"/>
              <a:t>Description</a:t>
            </a:r>
            <a:r>
              <a:rPr lang="en-AU" sz="2000" b="1" dirty="0"/>
              <a:t>: </a:t>
            </a:r>
            <a:r>
              <a:rPr lang="en-AU" sz="1400" dirty="0" smtClean="0"/>
              <a:t>Attendees </a:t>
            </a:r>
            <a:r>
              <a:rPr lang="en-AU" sz="1400" dirty="0"/>
              <a:t>will be divided into groups (multi-disciplinary) </a:t>
            </a:r>
            <a:r>
              <a:rPr lang="en-AU" sz="1400" dirty="0" smtClean="0"/>
              <a:t>to brainstorm: What do we need to consider in order to achieve “Collect once, use many times”?</a:t>
            </a:r>
          </a:p>
          <a:p>
            <a:pPr marL="0" indent="0">
              <a:buNone/>
            </a:pPr>
            <a:r>
              <a:rPr lang="en-AU" sz="1600" b="1" dirty="0"/>
              <a:t>Outcomes</a:t>
            </a:r>
            <a:r>
              <a:rPr lang="en-AU" sz="1400" b="1" dirty="0"/>
              <a:t>: </a:t>
            </a:r>
            <a:r>
              <a:rPr lang="en-AU" sz="1400" dirty="0" smtClean="0"/>
              <a:t> Define list of criteria that enables “collect once, use many times” and are used to define the “Order” of a survey (e.g. Special Order)</a:t>
            </a:r>
          </a:p>
          <a:p>
            <a:pPr marL="0" indent="0">
              <a:buNone/>
            </a:pPr>
            <a:r>
              <a:rPr lang="en-AU" sz="1600" b="1" dirty="0" smtClean="0"/>
              <a:t>Ideas for consideration</a:t>
            </a:r>
            <a:r>
              <a:rPr lang="en-AU" sz="2000" b="1" dirty="0" smtClean="0"/>
              <a:t>:</a:t>
            </a:r>
            <a:endParaRPr lang="en-AU" sz="2000" b="1" dirty="0"/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What are the critical parts of the MBES workflow to achieve this?</a:t>
            </a:r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How easy are these parts to achieve? (Eisenhower matrix – values vs ease of execution)</a:t>
            </a:r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What is missing in your workflow to adhere to “collect once, use many times”?</a:t>
            </a:r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Do you compile/integrate datasets or deal with single survey?</a:t>
            </a:r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What</a:t>
            </a:r>
            <a:r>
              <a:rPr lang="en-AU" sz="1400" dirty="0"/>
              <a:t> </a:t>
            </a:r>
            <a:r>
              <a:rPr lang="en-AU" sz="1400" dirty="0" smtClean="0"/>
              <a:t>are your issues  or barriers regarding the integration of data or “collect once, use many time”?</a:t>
            </a:r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What </a:t>
            </a:r>
            <a:r>
              <a:rPr lang="en-AU" sz="1400" dirty="0"/>
              <a:t>are the various steps needed to </a:t>
            </a:r>
            <a:r>
              <a:rPr lang="en-AU" sz="1400" dirty="0" smtClean="0"/>
              <a:t>ensure consistency?</a:t>
            </a:r>
            <a:endParaRPr lang="en-AU" sz="1400" dirty="0"/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Are there </a:t>
            </a:r>
            <a:r>
              <a:rPr lang="en-AU" sz="1400" dirty="0"/>
              <a:t>low-hanging </a:t>
            </a:r>
            <a:r>
              <a:rPr lang="en-AU" sz="1400" dirty="0" smtClean="0"/>
              <a:t>fruits we can promote to start meeting this philosophy?</a:t>
            </a:r>
            <a:endParaRPr lang="en-AU" sz="1400" dirty="0"/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Are there models (other countries) that adhere to this? What do we know about them? </a:t>
            </a:r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What works and doesn’t, pros and cons of these models?</a:t>
            </a:r>
          </a:p>
          <a:p>
            <a:pPr marL="1154430" lvl="1" indent="-514350">
              <a:spcBef>
                <a:spcPts val="500"/>
              </a:spcBef>
              <a:buFont typeface="+mj-lt"/>
              <a:buAutoNum type="arabicPeriod"/>
            </a:pPr>
            <a:r>
              <a:rPr lang="en-AU" sz="1400" dirty="0" smtClean="0"/>
              <a:t>Is </a:t>
            </a:r>
            <a:r>
              <a:rPr lang="en-AU" sz="1400" dirty="0"/>
              <a:t>there a way to qualify each survey so that it gives an indication of its </a:t>
            </a:r>
            <a:r>
              <a:rPr lang="en-AU" sz="1400" dirty="0" smtClean="0"/>
              <a:t>purpose, quality, </a:t>
            </a:r>
            <a:r>
              <a:rPr lang="en-AU" sz="1400" dirty="0"/>
              <a:t>reusability. For example, hydro specs rank according to 5 levels. Is there such "chart" that can be applied here</a:t>
            </a:r>
            <a:r>
              <a:rPr lang="en-AU" sz="1400" dirty="0" smtClean="0"/>
              <a:t>? Is that correlated to survey types?</a:t>
            </a:r>
          </a:p>
          <a:p>
            <a:pPr marL="0" indent="0">
              <a:buNone/>
            </a:pPr>
            <a:endParaRPr lang="en-AU" sz="2000" dirty="0" smtClean="0"/>
          </a:p>
          <a:p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73850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1354217"/>
          </a:xfrm>
        </p:spPr>
        <p:txBody>
          <a:bodyPr/>
          <a:lstStyle/>
          <a:p>
            <a:r>
              <a:rPr lang="en-AU" sz="2800" dirty="0"/>
              <a:t>Criteria critical to achieve </a:t>
            </a:r>
            <a:r>
              <a:rPr lang="en-AU" sz="2800" dirty="0" smtClean="0"/>
              <a:t>“collect </a:t>
            </a:r>
            <a:r>
              <a:rPr lang="en-AU" sz="2800" dirty="0"/>
              <a:t>once use many </a:t>
            </a:r>
            <a:r>
              <a:rPr lang="en-AU" sz="2800" dirty="0" smtClean="0"/>
              <a:t>times”</a:t>
            </a:r>
            <a:r>
              <a:rPr lang="en-AU" sz="2800" dirty="0">
                <a:solidFill>
                  <a:srgbClr val="000000"/>
                </a:solidFill>
                <a:latin typeface="Calibri"/>
              </a:rPr>
              <a:t/>
            </a:r>
            <a:br>
              <a:rPr lang="en-AU" sz="2800" dirty="0">
                <a:solidFill>
                  <a:srgbClr val="000000"/>
                </a:solidFill>
                <a:latin typeface="Calibri"/>
              </a:rPr>
            </a:b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89931"/>
              </p:ext>
            </p:extLst>
          </p:nvPr>
        </p:nvGraphicFramePr>
        <p:xfrm>
          <a:off x="1691680" y="1556792"/>
          <a:ext cx="5616625" cy="4297606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844108"/>
                <a:gridCol w="2772517"/>
              </a:tblGrid>
              <a:tr h="202071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Criteria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Ease of execution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 dirty="0">
                          <a:effectLst/>
                        </a:rPr>
                        <a:t> </a:t>
                      </a:r>
                      <a:endParaRPr lang="en-AU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 dirty="0">
                          <a:effectLst/>
                        </a:rPr>
                        <a:t> </a:t>
                      </a:r>
                      <a:endParaRPr lang="en-AU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  <a:tr h="311620"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>
                          <a:effectLst/>
                        </a:rPr>
                        <a:t> </a:t>
                      </a:r>
                      <a:endParaRPr lang="en-AU" sz="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300" u="none" strike="noStrike" dirty="0">
                          <a:effectLst/>
                        </a:rPr>
                        <a:t> </a:t>
                      </a:r>
                      <a:endParaRPr lang="en-AU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06" marR="2706" marT="2706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7803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Qualification scheme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8" y="1036903"/>
            <a:ext cx="4055707" cy="281259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788024" y="156790"/>
            <a:ext cx="3370386" cy="349251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323528" y="4221088"/>
            <a:ext cx="4032448" cy="255959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5"/>
          <a:srcRect l="28284" t="19041" r="25148" b="5913"/>
          <a:stretch/>
        </p:blipFill>
        <p:spPr bwMode="auto">
          <a:xfrm>
            <a:off x="5292080" y="2852936"/>
            <a:ext cx="3647773" cy="39277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16449" y="1903047"/>
            <a:ext cx="1646605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IHO ORDERS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28086" y="649342"/>
            <a:ext cx="1890261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LINZ Standards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5131551"/>
            <a:ext cx="2334806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QNLD STANDARDS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87858" y="3637356"/>
            <a:ext cx="2595582" cy="92333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QNLD Survey interval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Criteria and weighing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method</a:t>
            </a:r>
            <a:endParaRPr lang="en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0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3 – Destroy the strawman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AU" sz="3200" b="1" dirty="0" smtClean="0"/>
              <a:t>Description</a:t>
            </a:r>
            <a:r>
              <a:rPr lang="en-AU" sz="3600" b="1" dirty="0" smtClean="0"/>
              <a:t>: </a:t>
            </a:r>
          </a:p>
          <a:p>
            <a:pPr marL="0" indent="0">
              <a:buNone/>
            </a:pPr>
            <a:r>
              <a:rPr lang="en-AU" sz="2400" dirty="0" smtClean="0"/>
              <a:t>This activity will be done in 2 parts. Part 1 with all attendees and Part 2 where attendees will be divided into groups (multi-disciplinary) and will work on one section of the outline. To encourage and guide the discussion, a strawman will be presented.</a:t>
            </a:r>
            <a:endParaRPr lang="en-AU" sz="3600" dirty="0" smtClean="0"/>
          </a:p>
          <a:p>
            <a:pPr marL="0" indent="0">
              <a:buNone/>
            </a:pPr>
            <a:r>
              <a:rPr lang="en-AU" sz="3200" b="1" dirty="0" smtClean="0"/>
              <a:t>Activity</a:t>
            </a:r>
            <a:r>
              <a:rPr lang="en-AU" sz="3600" b="1" dirty="0" smtClean="0"/>
              <a:t> </a:t>
            </a:r>
            <a:r>
              <a:rPr lang="en-AU" sz="3200" b="1" dirty="0" smtClean="0"/>
              <a:t>flow</a:t>
            </a:r>
            <a:r>
              <a:rPr lang="en-AU" sz="3600" b="1" dirty="0" smtClean="0"/>
              <a:t>:</a:t>
            </a:r>
          </a:p>
          <a:p>
            <a:pPr marL="0" indent="0">
              <a:buNone/>
            </a:pPr>
            <a:r>
              <a:rPr lang="en-AU" sz="2400" b="1" dirty="0" smtClean="0"/>
              <a:t>Part 1</a:t>
            </a:r>
          </a:p>
          <a:p>
            <a:pPr marL="0" indent="0">
              <a:buNone/>
            </a:pPr>
            <a:r>
              <a:rPr lang="en-AU" sz="2400" dirty="0" smtClean="0"/>
              <a:t>Define the scope of the guideline. Determine the </a:t>
            </a:r>
          </a:p>
          <a:p>
            <a:pPr marL="0" indent="0">
              <a:buNone/>
            </a:pPr>
            <a:r>
              <a:rPr lang="en-AU" sz="2400" dirty="0" smtClean="0"/>
              <a:t>level of details that should be discussed</a:t>
            </a:r>
          </a:p>
          <a:p>
            <a:pPr marL="0" indent="0">
              <a:buNone/>
            </a:pPr>
            <a:r>
              <a:rPr lang="en-AU" sz="2400" b="1" dirty="0" smtClean="0"/>
              <a:t>Part 2</a:t>
            </a:r>
          </a:p>
          <a:p>
            <a:pPr marL="0" indent="0">
              <a:buNone/>
            </a:pPr>
            <a:r>
              <a:rPr lang="en-AU" sz="2400" dirty="0" smtClean="0"/>
              <a:t>Build the outline for the guideline and more if time</a:t>
            </a:r>
          </a:p>
          <a:p>
            <a:pPr marL="0" indent="0">
              <a:buNone/>
            </a:pPr>
            <a:endParaRPr lang="en-AU" sz="3200" b="1" dirty="0" smtClean="0"/>
          </a:p>
          <a:p>
            <a:pPr marL="0" indent="0">
              <a:buNone/>
            </a:pPr>
            <a:endParaRPr lang="en-AU" sz="3200" b="1" dirty="0" smtClean="0"/>
          </a:p>
          <a:p>
            <a:pPr marL="0" indent="0">
              <a:buNone/>
            </a:pPr>
            <a:r>
              <a:rPr lang="en-AU" sz="3200" b="1" dirty="0" smtClean="0"/>
              <a:t>Ideas for considerations:</a:t>
            </a:r>
          </a:p>
          <a:p>
            <a:pPr>
              <a:buFont typeface="+mj-lt"/>
              <a:buAutoNum type="arabicPeriod"/>
            </a:pPr>
            <a:r>
              <a:rPr lang="en-AU" sz="2400" dirty="0" smtClean="0"/>
              <a:t>What are the different type/need of surveys? Does it make sense to divide the guideline like this?</a:t>
            </a:r>
          </a:p>
          <a:p>
            <a:pPr>
              <a:buFont typeface="+mj-lt"/>
              <a:buAutoNum type="arabicPeriod"/>
            </a:pPr>
            <a:r>
              <a:rPr lang="en-AU" sz="2400" dirty="0"/>
              <a:t>Recommendations that are common to all – what should we all be doing as a minimum requirement?</a:t>
            </a:r>
          </a:p>
          <a:p>
            <a:pPr>
              <a:buFont typeface="+mj-lt"/>
              <a:buAutoNum type="arabicPeriod"/>
            </a:pPr>
            <a:r>
              <a:rPr lang="en-AU" sz="2400" dirty="0"/>
              <a:t>Recommendations related to </a:t>
            </a:r>
            <a:r>
              <a:rPr lang="en-AU" sz="2400" b="1" dirty="0" smtClean="0"/>
              <a:t>data </a:t>
            </a:r>
            <a:r>
              <a:rPr lang="en-AU" sz="2400" b="1" dirty="0"/>
              <a:t>types </a:t>
            </a:r>
            <a:r>
              <a:rPr lang="en-AU" sz="2400" dirty="0"/>
              <a:t>(bathy, BS, WCD) and </a:t>
            </a:r>
            <a:r>
              <a:rPr lang="en-AU" sz="2400" b="1" dirty="0"/>
              <a:t>user types </a:t>
            </a:r>
            <a:r>
              <a:rPr lang="en-AU" sz="2400" dirty="0"/>
              <a:t>(science, hydro, commercial…) and/or  </a:t>
            </a:r>
            <a:r>
              <a:rPr lang="en-AU" sz="2400" b="1" dirty="0"/>
              <a:t>platforms </a:t>
            </a:r>
            <a:r>
              <a:rPr lang="en-AU" sz="2400" dirty="0"/>
              <a:t>(specific vs non-specific) </a:t>
            </a:r>
            <a:endParaRPr lang="en-AU" sz="2400" dirty="0" smtClean="0"/>
          </a:p>
          <a:p>
            <a:pPr>
              <a:buFont typeface="+mj-lt"/>
              <a:buAutoNum type="arabicPeriod"/>
            </a:pPr>
            <a:r>
              <a:rPr lang="en-AU" sz="2400" dirty="0" smtClean="0"/>
              <a:t>How does the focus of one survey type with specs more focus on 1 data type affect the another data type quality/levels?</a:t>
            </a:r>
          </a:p>
          <a:p>
            <a:pPr>
              <a:buFont typeface="+mj-lt"/>
              <a:buAutoNum type="arabicPeriod"/>
            </a:pPr>
            <a:r>
              <a:rPr lang="en-AU" sz="2400" dirty="0" smtClean="0"/>
              <a:t>How does one recommendation in your section affect the other sections of the workflow (efficiency, benefit, integration)</a:t>
            </a:r>
          </a:p>
          <a:p>
            <a:pPr>
              <a:buFont typeface="+mj-lt"/>
              <a:buAutoNum type="arabicPeriod"/>
            </a:pPr>
            <a:r>
              <a:rPr lang="en-AU" sz="2400" dirty="0" smtClean="0"/>
              <a:t>Cost-benefit (in time/money, </a:t>
            </a:r>
            <a:r>
              <a:rPr lang="en-AU" sz="2400" dirty="0" err="1" smtClean="0"/>
              <a:t>etc</a:t>
            </a:r>
            <a:r>
              <a:rPr lang="en-AU" sz="2400" dirty="0" smtClean="0"/>
              <a:t>) / trade off of changing a step to accommodate other needs</a:t>
            </a:r>
          </a:p>
          <a:p>
            <a:pPr>
              <a:buFont typeface="+mj-lt"/>
              <a:buAutoNum type="arabicPeriod"/>
            </a:pPr>
            <a:r>
              <a:rPr lang="en-AU" sz="2400" dirty="0" smtClean="0"/>
              <a:t>Logs and report templates.</a:t>
            </a:r>
          </a:p>
          <a:p>
            <a:pPr>
              <a:buFont typeface="+mj-lt"/>
              <a:buAutoNum type="arabicPeriod"/>
            </a:pPr>
            <a:r>
              <a:rPr lang="en-AU" sz="2400" dirty="0" smtClean="0"/>
              <a:t>Where </a:t>
            </a:r>
            <a:r>
              <a:rPr lang="en-AU" sz="2400" dirty="0"/>
              <a:t>does your workflow/SOP </a:t>
            </a:r>
            <a:r>
              <a:rPr lang="en-AU" sz="2400" dirty="0" smtClean="0"/>
              <a:t>have room </a:t>
            </a:r>
            <a:r>
              <a:rPr lang="en-AU" sz="2400" dirty="0"/>
              <a:t>for </a:t>
            </a:r>
            <a:r>
              <a:rPr lang="en-AU" sz="2400" dirty="0" smtClean="0"/>
              <a:t>change/improvement/flexibility.</a:t>
            </a:r>
            <a:endParaRPr lang="en-AU" sz="2400" dirty="0"/>
          </a:p>
          <a:p>
            <a:pPr>
              <a:buFont typeface="+mj-lt"/>
              <a:buAutoNum type="arabicPeriod"/>
            </a:pPr>
            <a:r>
              <a:rPr lang="en-AU" sz="2400" dirty="0" smtClean="0"/>
              <a:t>Glossary </a:t>
            </a:r>
            <a:r>
              <a:rPr lang="en-AU" sz="2400" dirty="0"/>
              <a:t>of terms (eliminate confusion</a:t>
            </a:r>
            <a:r>
              <a:rPr lang="en-AU" sz="2400" dirty="0" smtClean="0"/>
              <a:t>).</a:t>
            </a:r>
          </a:p>
          <a:p>
            <a:pPr marL="0" indent="0">
              <a:buNone/>
            </a:pPr>
            <a:endParaRPr lang="en-AU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47609"/>
            <a:ext cx="4591264" cy="211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3635896" y="1700808"/>
            <a:ext cx="5112568" cy="1056719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92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 Blue 4x3">
  <a:themeElements>
    <a:clrScheme name="GA Conclusion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Conclusion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Conclusion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A Blue Pages">
  <a:themeElements>
    <a:clrScheme name="GA Blue Pages 13">
      <a:dk1>
        <a:srgbClr val="4D4D4F"/>
      </a:dk1>
      <a:lt1>
        <a:srgbClr val="FFFFFF"/>
      </a:lt1>
      <a:dk2>
        <a:srgbClr val="267485"/>
      </a:dk2>
      <a:lt2>
        <a:srgbClr val="808080"/>
      </a:lt2>
      <a:accent1>
        <a:srgbClr val="A0D7E4"/>
      </a:accent1>
      <a:accent2>
        <a:srgbClr val="333399"/>
      </a:accent2>
      <a:accent3>
        <a:srgbClr val="FFFFFF"/>
      </a:accent3>
      <a:accent4>
        <a:srgbClr val="404042"/>
      </a:accent4>
      <a:accent5>
        <a:srgbClr val="CDE8EF"/>
      </a:accent5>
      <a:accent6>
        <a:srgbClr val="2D2D8A"/>
      </a:accent6>
      <a:hlink>
        <a:srgbClr val="0000FF"/>
      </a:hlink>
      <a:folHlink>
        <a:srgbClr val="99CC00"/>
      </a:folHlink>
    </a:clrScheme>
    <a:fontScheme name="GA Blue Pag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Blue 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3">
        <a:dk1>
          <a:srgbClr val="4D4D4F"/>
        </a:dk1>
        <a:lt1>
          <a:srgbClr val="FFFFFF"/>
        </a:lt1>
        <a:dk2>
          <a:srgbClr val="267485"/>
        </a:dk2>
        <a:lt2>
          <a:srgbClr val="808080"/>
        </a:lt2>
        <a:accent1>
          <a:srgbClr val="A0D7E4"/>
        </a:accent1>
        <a:accent2>
          <a:srgbClr val="333399"/>
        </a:accent2>
        <a:accent3>
          <a:srgbClr val="FFFFFF"/>
        </a:accent3>
        <a:accent4>
          <a:srgbClr val="404042"/>
        </a:accent4>
        <a:accent5>
          <a:srgbClr val="CDE8EF"/>
        </a:accent5>
        <a:accent6>
          <a:srgbClr val="2D2D8A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A Internal Title Slide">
  <a:themeElements>
    <a:clrScheme name="GA Internal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Internal 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Internal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 Blue 4x3</Template>
  <TotalTime>3538</TotalTime>
  <Words>1193</Words>
  <Application>Microsoft Office PowerPoint</Application>
  <PresentationFormat>On-screen Show (4:3)</PresentationFormat>
  <Paragraphs>386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GA Blue 4x3</vt:lpstr>
      <vt:lpstr>GA Blue Pages</vt:lpstr>
      <vt:lpstr>GA Internal Title Slide</vt:lpstr>
      <vt:lpstr>National MBES Guideline Workshop – Activity Description</vt:lpstr>
      <vt:lpstr>Activity 1 – Who are you? How different is your work from your neighbour?</vt:lpstr>
      <vt:lpstr>Example of application and grouping …</vt:lpstr>
      <vt:lpstr>Application characterization and grouping</vt:lpstr>
      <vt:lpstr>Eg. Venn diagram to highlight similarities</vt:lpstr>
      <vt:lpstr>Activity 2 – Collect Once, Use Many Times</vt:lpstr>
      <vt:lpstr>Criteria critical to achieve “collect once use many times” </vt:lpstr>
      <vt:lpstr>Qualification scheme</vt:lpstr>
      <vt:lpstr>Activity 3 – Destroy the strawman</vt:lpstr>
      <vt:lpstr>Don’t forget all types of data</vt:lpstr>
      <vt:lpstr>Glossary of terms</vt:lpstr>
      <vt:lpstr>Activity 4 – Where to next?</vt:lpstr>
    </vt:vector>
  </TitlesOfParts>
  <Company>Geoscience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Tanya Whiteway</dc:creator>
  <cp:lastModifiedBy>Kim PIcard</cp:lastModifiedBy>
  <cp:revision>78</cp:revision>
  <cp:lastPrinted>2017-05-30T02:16:20Z</cp:lastPrinted>
  <dcterms:created xsi:type="dcterms:W3CDTF">2017-05-26T04:38:38Z</dcterms:created>
  <dcterms:modified xsi:type="dcterms:W3CDTF">2017-05-30T02:16:47Z</dcterms:modified>
</cp:coreProperties>
</file>